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libri (MS)" charset="0"/>
      <p:regular r:id="rId26"/>
    </p:embeddedFont>
    <p:embeddedFont>
      <p:font typeface="Calibri (MS) Bold" charset="0"/>
      <p:regular r:id="rId27"/>
    </p:embeddedFont>
    <p:embeddedFont>
      <p:font typeface="Cormorant Garamond" charset="0"/>
      <p:regular r:id="rId28"/>
    </p:embeddedFont>
    <p:embeddedFont>
      <p:font typeface="Cormorant Garamond Bold Italics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6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r="-2204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809790" y="5826116"/>
            <a:ext cx="4478210" cy="4478210"/>
          </a:xfrm>
          <a:custGeom>
            <a:avLst/>
            <a:gdLst/>
            <a:ahLst/>
            <a:cxnLst/>
            <a:rect l="l" t="t" r="r" b="b"/>
            <a:pathLst>
              <a:path w="4478210" h="4478210">
                <a:moveTo>
                  <a:pt x="4478210" y="0"/>
                </a:moveTo>
                <a:lnTo>
                  <a:pt x="0" y="0"/>
                </a:lnTo>
                <a:lnTo>
                  <a:pt x="0" y="4478210"/>
                </a:lnTo>
                <a:lnTo>
                  <a:pt x="4478210" y="4478210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H="1">
            <a:off x="1925123" y="2221779"/>
            <a:ext cx="0" cy="5843443"/>
          </a:xfrm>
          <a:prstGeom prst="line">
            <a:avLst/>
          </a:prstGeom>
          <a:ln w="57150" cap="flat">
            <a:solidFill>
              <a:srgbClr val="2D388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2235254" y="2398939"/>
            <a:ext cx="2416800" cy="1034985"/>
          </a:xfrm>
          <a:custGeom>
            <a:avLst/>
            <a:gdLst/>
            <a:ahLst/>
            <a:cxnLst/>
            <a:rect l="l" t="t" r="r" b="b"/>
            <a:pathLst>
              <a:path w="2416800" h="1034985">
                <a:moveTo>
                  <a:pt x="0" y="0"/>
                </a:moveTo>
                <a:lnTo>
                  <a:pt x="2416800" y="0"/>
                </a:lnTo>
                <a:lnTo>
                  <a:pt x="2416800" y="1034985"/>
                </a:lnTo>
                <a:lnTo>
                  <a:pt x="0" y="10349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45078" y="2114216"/>
            <a:ext cx="1616399" cy="1596747"/>
          </a:xfrm>
          <a:custGeom>
            <a:avLst/>
            <a:gdLst/>
            <a:ahLst/>
            <a:cxnLst/>
            <a:rect l="l" t="t" r="r" b="b"/>
            <a:pathLst>
              <a:path w="1616399" h="1596747">
                <a:moveTo>
                  <a:pt x="0" y="0"/>
                </a:moveTo>
                <a:lnTo>
                  <a:pt x="1616398" y="0"/>
                </a:lnTo>
                <a:lnTo>
                  <a:pt x="1616398" y="1596747"/>
                </a:lnTo>
                <a:lnTo>
                  <a:pt x="0" y="15967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14600" y="3710963"/>
            <a:ext cx="14058732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8"/>
              </a:lnSpc>
            </a:pPr>
            <a:r>
              <a:rPr lang="sr-Cyrl-BA" sz="7208" dirty="0" smtClean="0">
                <a:solidFill>
                  <a:srgbClr val="2D3880"/>
                </a:solidFill>
                <a:latin typeface="Cormorant Garamond"/>
              </a:rPr>
              <a:t>Статус непокретне имовине у друштвеној својини на територији Републике Српске</a:t>
            </a:r>
            <a:endParaRPr lang="en-US" sz="7208" dirty="0">
              <a:solidFill>
                <a:srgbClr val="2D3880"/>
              </a:solidFill>
              <a:latin typeface="Cormorant Garamon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08093" y="6427556"/>
            <a:ext cx="15182891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Александар</a:t>
            </a:r>
            <a:r>
              <a:rPr lang="en-US" sz="32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Деурић</a:t>
            </a:r>
            <a:r>
              <a:rPr lang="en-US" sz="3200" dirty="0">
                <a:solidFill>
                  <a:srgbClr val="2D3880"/>
                </a:solidFill>
                <a:latin typeface="Calibri (MS)"/>
              </a:rPr>
              <a:t>, </a:t>
            </a:r>
          </a:p>
          <a:p>
            <a:pPr marL="0" lvl="0" indent="0" algn="l">
              <a:lnSpc>
                <a:spcPts val="3500"/>
              </a:lnSpc>
            </a:pPr>
            <a:r>
              <a:rPr lang="en-US" sz="2500" dirty="0" err="1">
                <a:solidFill>
                  <a:srgbClr val="2D3880"/>
                </a:solidFill>
                <a:latin typeface="Calibri (MS)"/>
              </a:rPr>
              <a:t>в.д</a:t>
            </a:r>
            <a:r>
              <a:rPr lang="en-US" sz="2500" dirty="0">
                <a:solidFill>
                  <a:srgbClr val="2D3880"/>
                </a:solidFill>
                <a:latin typeface="Calibri (MS)"/>
              </a:rPr>
              <a:t>. </a:t>
            </a:r>
            <a:r>
              <a:rPr lang="en-US" sz="2500" dirty="0" err="1">
                <a:solidFill>
                  <a:srgbClr val="2D3880"/>
                </a:solidFill>
                <a:latin typeface="Calibri (MS)"/>
              </a:rPr>
              <a:t>помоћника</a:t>
            </a:r>
            <a:r>
              <a:rPr lang="en-US" sz="25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500" dirty="0" err="1">
                <a:solidFill>
                  <a:srgbClr val="2D3880"/>
                </a:solidFill>
                <a:latin typeface="Calibri (MS)"/>
              </a:rPr>
              <a:t>директора</a:t>
            </a:r>
            <a:r>
              <a:rPr lang="en-US" sz="25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500" dirty="0" err="1">
                <a:solidFill>
                  <a:srgbClr val="2D3880"/>
                </a:solidFill>
                <a:latin typeface="Calibri (MS)"/>
              </a:rPr>
              <a:t>за</a:t>
            </a:r>
            <a:r>
              <a:rPr lang="en-US" sz="25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500" dirty="0" err="1">
                <a:solidFill>
                  <a:srgbClr val="2D3880"/>
                </a:solidFill>
                <a:latin typeface="Calibri (MS)"/>
              </a:rPr>
              <a:t>оснивање</a:t>
            </a:r>
            <a:r>
              <a:rPr lang="en-US" sz="2500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500" dirty="0" err="1">
                <a:solidFill>
                  <a:srgbClr val="2D3880"/>
                </a:solidFill>
                <a:latin typeface="Calibri (MS)"/>
              </a:rPr>
              <a:t>одржавање</a:t>
            </a:r>
            <a:r>
              <a:rPr lang="en-US" sz="25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500" dirty="0" err="1">
                <a:solidFill>
                  <a:srgbClr val="2D3880"/>
                </a:solidFill>
                <a:latin typeface="Calibri (MS)"/>
              </a:rPr>
              <a:t>катастра</a:t>
            </a:r>
            <a:r>
              <a:rPr lang="en-US" sz="25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500" dirty="0" err="1">
                <a:solidFill>
                  <a:srgbClr val="2D3880"/>
                </a:solidFill>
                <a:latin typeface="Calibri (MS)"/>
              </a:rPr>
              <a:t>непокретности</a:t>
            </a:r>
            <a:endParaRPr lang="en-US" sz="2500" dirty="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33610" y="2276954"/>
            <a:ext cx="7625718" cy="11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D3880"/>
                </a:solidFill>
                <a:latin typeface="Calibri (MS)"/>
              </a:rPr>
              <a:t>РЕПУБЛИЧКА УПРАВА ЗА ГЕОДЕТСКЕ И ИМОВИНСКО-ПРАВНЕ ПОСЛОВЕ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08093" y="7585797"/>
            <a:ext cx="1036809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sr-Cyrl-BA" sz="2500" dirty="0">
                <a:solidFill>
                  <a:srgbClr val="2D3880"/>
                </a:solidFill>
                <a:latin typeface="Calibri (MS)"/>
              </a:rPr>
              <a:t>ф</a:t>
            </a:r>
            <a:r>
              <a:rPr lang="sr-Cyrl-BA" sz="2500" dirty="0" smtClean="0">
                <a:solidFill>
                  <a:srgbClr val="2D3880"/>
                </a:solidFill>
                <a:latin typeface="Calibri (MS)"/>
              </a:rPr>
              <a:t>ебруар </a:t>
            </a:r>
            <a:r>
              <a:rPr lang="en-US" sz="2500" dirty="0" smtClean="0">
                <a:solidFill>
                  <a:srgbClr val="2D3880"/>
                </a:solidFill>
                <a:latin typeface="Calibri (MS)"/>
              </a:rPr>
              <a:t>, 202</a:t>
            </a:r>
            <a:r>
              <a:rPr lang="sr-Cyrl-BA" sz="2500" dirty="0" smtClean="0">
                <a:solidFill>
                  <a:srgbClr val="2D3880"/>
                </a:solidFill>
                <a:latin typeface="Calibri (MS)"/>
              </a:rPr>
              <a:t>5</a:t>
            </a:r>
            <a:r>
              <a:rPr lang="en-US" sz="2500" dirty="0" smtClean="0">
                <a:solidFill>
                  <a:srgbClr val="2D3880"/>
                </a:solidFill>
                <a:latin typeface="Calibri (MS)"/>
              </a:rPr>
              <a:t>. </a:t>
            </a:r>
            <a:r>
              <a:rPr lang="en-US" sz="2500" dirty="0" err="1">
                <a:solidFill>
                  <a:srgbClr val="2D3880"/>
                </a:solidFill>
                <a:latin typeface="Calibri (MS)"/>
              </a:rPr>
              <a:t>године</a:t>
            </a:r>
            <a:r>
              <a:rPr lang="en-US" sz="2500" dirty="0">
                <a:solidFill>
                  <a:srgbClr val="2D3880"/>
                </a:solidFill>
                <a:latin typeface="Calibri (MS)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14863"/>
            <a:ext cx="5520700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Законски оквир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73596"/>
            <a:ext cx="14292769" cy="5597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2D3880"/>
                </a:solidFill>
                <a:latin typeface="Calibri (MS)"/>
              </a:rPr>
              <a:t> Закон о стварним правима Републике Српске</a:t>
            </a:r>
          </a:p>
          <a:p>
            <a:pPr algn="l">
              <a:lnSpc>
                <a:spcPts val="5100"/>
              </a:lnSpc>
            </a:pPr>
            <a:endParaRPr lang="en-US" sz="3000">
              <a:solidFill>
                <a:srgbClr val="2D3880"/>
              </a:solidFill>
              <a:latin typeface="Calibri (MS)"/>
            </a:endParaRPr>
          </a:p>
          <a:p>
            <a:pPr algn="l">
              <a:lnSpc>
                <a:spcPts val="4246"/>
              </a:lnSpc>
            </a:pPr>
            <a:r>
              <a:rPr lang="en-US" sz="2497">
                <a:solidFill>
                  <a:srgbClr val="2D3880"/>
                </a:solidFill>
                <a:latin typeface="Calibri (MS)"/>
              </a:rPr>
              <a:t>прелазним и завршним одредбама Закона о стварним правима Република Српска је прописала укидање друштвене својине на непокретностима на територији Републике Српске, а које нису обухваћене ранијим законима. На основу тих одредби укинута је друштвена својина на непокретностима на територији Републике Српске и утврђено право својине на тим непокретностима, а носиоци права својине на тим непокретностима одређени су у складу са одредбама посебних материјалних прописа.</a:t>
            </a:r>
          </a:p>
          <a:p>
            <a:pPr algn="l">
              <a:lnSpc>
                <a:spcPts val="4246"/>
              </a:lnSpc>
            </a:pPr>
            <a:endParaRPr lang="en-US" sz="2497">
              <a:solidFill>
                <a:srgbClr val="2D3880"/>
              </a:solidFill>
              <a:latin typeface="Calibri (MS)"/>
            </a:endParaRPr>
          </a:p>
          <a:p>
            <a:pPr algn="l">
              <a:lnSpc>
                <a:spcPts val="4246"/>
              </a:lnSpc>
            </a:pPr>
            <a:r>
              <a:rPr lang="en-US" sz="2497">
                <a:solidFill>
                  <a:srgbClr val="2D3880"/>
                </a:solidFill>
                <a:latin typeface="Calibri (MS)"/>
              </a:rPr>
              <a:t>Битно је напоменути да Закон о стварним правима ФБиХ има готово идентичне прелазне и завршне одредбе.</a:t>
            </a:r>
          </a:p>
        </p:txBody>
      </p:sp>
      <p:sp>
        <p:nvSpPr>
          <p:cNvPr id="5" name="Freeform 5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6316" y="8435011"/>
            <a:ext cx="7328478" cy="3104610"/>
          </a:xfrm>
          <a:custGeom>
            <a:avLst/>
            <a:gdLst/>
            <a:ahLst/>
            <a:cxnLst/>
            <a:rect l="l" t="t" r="r" b="b"/>
            <a:pathLst>
              <a:path w="7328478" h="3104610">
                <a:moveTo>
                  <a:pt x="0" y="0"/>
                </a:moveTo>
                <a:lnTo>
                  <a:pt x="7328477" y="0"/>
                </a:lnTo>
                <a:lnTo>
                  <a:pt x="7328477" y="3104610"/>
                </a:lnTo>
                <a:lnTo>
                  <a:pt x="0" y="3104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083608"/>
            <a:ext cx="16511700" cy="653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2999" dirty="0" err="1">
                <a:solidFill>
                  <a:srgbClr val="2D3880"/>
                </a:solidFill>
                <a:latin typeface="Calibri (MS) Bold"/>
              </a:rPr>
              <a:t>Одлука</a:t>
            </a:r>
            <a:r>
              <a:rPr lang="en-US" sz="2999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 Bold"/>
              </a:rPr>
              <a:t>број</a:t>
            </a:r>
            <a:r>
              <a:rPr lang="en-US" sz="2999" dirty="0">
                <a:solidFill>
                  <a:srgbClr val="2D3880"/>
                </a:solidFill>
                <a:latin typeface="Calibri (MS) Bold"/>
              </a:rPr>
              <a:t> У-5/98 (</a:t>
            </a:r>
            <a:r>
              <a:rPr lang="en-US" sz="2999" dirty="0" err="1">
                <a:solidFill>
                  <a:srgbClr val="2D3880"/>
                </a:solidFill>
                <a:latin typeface="Calibri (MS) Bold"/>
              </a:rPr>
              <a:t>дјелимична</a:t>
            </a:r>
            <a:r>
              <a:rPr lang="en-US" sz="2999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 Bold"/>
              </a:rPr>
              <a:t>одлука</a:t>
            </a:r>
            <a:r>
              <a:rPr lang="en-US" sz="2999" dirty="0" smtClean="0">
                <a:solidFill>
                  <a:srgbClr val="2D3880"/>
                </a:solidFill>
                <a:latin typeface="Calibri (MS) Bold"/>
              </a:rPr>
              <a:t>)</a:t>
            </a:r>
            <a:endParaRPr lang="en-US" sz="2999" dirty="0">
              <a:solidFill>
                <a:srgbClr val="2D3880"/>
              </a:solidFill>
              <a:latin typeface="Calibri (MS) Bold"/>
            </a:endParaRPr>
          </a:p>
          <a:p>
            <a:pPr marL="647697" lvl="1" indent="-323848" algn="just">
              <a:lnSpc>
                <a:spcPts val="5099"/>
              </a:lnSpc>
              <a:buFont typeface="Arial"/>
              <a:buChar char="•"/>
            </a:pP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одбијен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захтјев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за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оцјену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уставности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члана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58.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став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1.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Устава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Републике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Српске</a:t>
            </a:r>
            <a:endParaRPr lang="en-US" sz="2999" dirty="0">
              <a:solidFill>
                <a:srgbClr val="2D3880"/>
              </a:solidFill>
              <a:latin typeface="Calibri (MS)"/>
            </a:endParaRPr>
          </a:p>
          <a:p>
            <a:pPr algn="just">
              <a:lnSpc>
                <a:spcPts val="3359"/>
              </a:lnSpc>
            </a:pPr>
            <a:endParaRPr lang="en-US" sz="2999" dirty="0">
              <a:solidFill>
                <a:srgbClr val="2D3880"/>
              </a:solidFill>
              <a:latin typeface="Calibri (MS)"/>
            </a:endParaRPr>
          </a:p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2D3880"/>
                </a:solidFill>
                <a:latin typeface="Calibri (MS)"/>
              </a:rPr>
              <a:t>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образложењу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наведене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одлуке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између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осталог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наводи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: “...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оспорена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одредба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члана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58.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став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1.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Устава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Републике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Српске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формулисана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стилу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законодавног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овлашћења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за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регулисање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имовинских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права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обавеза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вези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друштвеном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имовином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услова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за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пренос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ових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ресурса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друге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облике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имовине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.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Међутим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сама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категорија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друштвене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имовине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чији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коријени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социјалистичком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самоуправном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систему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може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више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тумачити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начин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који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сагласан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наведеним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уставним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захтјевима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.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Категорија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друштвене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имовине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није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компатибилна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унапређењем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тржишне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привреде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с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обзиром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ствара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теорији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пракси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озбиљне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препреке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сваком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процесу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приватизације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који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неопходан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Босни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Херцеговини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би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успоставила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тржишна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привреда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.“(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тачка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17.)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Међутим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„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из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установљене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уставне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доктрине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слиједи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оспорену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одредбу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треба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подржати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док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год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могуће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тумачи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начин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сагласан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Уставом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.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Стога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Уставни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суд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проглашава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члан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58.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став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1.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Устава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Републике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Српске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тумачећи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га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начин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прописује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уставну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обавезу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за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трансформацију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друштвене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имовине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сагласним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Уставом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Босне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Херцеговине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“</a:t>
            </a:r>
          </a:p>
          <a:p>
            <a:pPr algn="just">
              <a:lnSpc>
                <a:spcPts val="5099"/>
              </a:lnSpc>
            </a:pPr>
            <a:endParaRPr lang="en-US" sz="2400" dirty="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714863"/>
            <a:ext cx="10377915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Одлуке Уставног суда БиХ</a:t>
            </a:r>
          </a:p>
        </p:txBody>
      </p:sp>
      <p:sp>
        <p:nvSpPr>
          <p:cNvPr id="5" name="Freeform 5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6316" y="8435011"/>
            <a:ext cx="7328478" cy="3104610"/>
          </a:xfrm>
          <a:custGeom>
            <a:avLst/>
            <a:gdLst/>
            <a:ahLst/>
            <a:cxnLst/>
            <a:rect l="l" t="t" r="r" b="b"/>
            <a:pathLst>
              <a:path w="7328478" h="3104610">
                <a:moveTo>
                  <a:pt x="0" y="0"/>
                </a:moveTo>
                <a:lnTo>
                  <a:pt x="7328477" y="0"/>
                </a:lnTo>
                <a:lnTo>
                  <a:pt x="7328477" y="3104610"/>
                </a:lnTo>
                <a:lnTo>
                  <a:pt x="0" y="3104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095500"/>
            <a:ext cx="16511700" cy="569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2999" dirty="0" err="1">
                <a:solidFill>
                  <a:srgbClr val="2D3880"/>
                </a:solidFill>
                <a:latin typeface="Calibri (MS) Bold"/>
              </a:rPr>
              <a:t>Одлука</a:t>
            </a:r>
            <a:r>
              <a:rPr lang="en-US" sz="2999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 Bold"/>
              </a:rPr>
              <a:t>број</a:t>
            </a:r>
            <a:r>
              <a:rPr lang="en-US" sz="2999" dirty="0">
                <a:solidFill>
                  <a:srgbClr val="2D3880"/>
                </a:solidFill>
                <a:latin typeface="Calibri (MS) Bold"/>
              </a:rPr>
              <a:t> У-4/20 </a:t>
            </a:r>
          </a:p>
          <a:p>
            <a:pPr marL="647697" lvl="1" indent="-323848" algn="just">
              <a:lnSpc>
                <a:spcPts val="5099"/>
              </a:lnSpc>
              <a:buFont typeface="Arial"/>
              <a:buChar char="•"/>
            </a:pP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прелазне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завршне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одредбе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Закона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о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стварним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правима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Републике</a:t>
            </a:r>
            <a:r>
              <a:rPr lang="en-US" sz="29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999" dirty="0" err="1">
                <a:solidFill>
                  <a:srgbClr val="2D3880"/>
                </a:solidFill>
                <a:latin typeface="Calibri (MS)"/>
              </a:rPr>
              <a:t>Српске</a:t>
            </a:r>
            <a:endParaRPr lang="en-US" sz="2999" dirty="0">
              <a:solidFill>
                <a:srgbClr val="2D3880"/>
              </a:solidFill>
              <a:latin typeface="Calibri (MS)"/>
            </a:endParaRPr>
          </a:p>
          <a:p>
            <a:pPr algn="just">
              <a:lnSpc>
                <a:spcPts val="3359"/>
              </a:lnSpc>
            </a:pPr>
            <a:endParaRPr lang="en-US" sz="2999" dirty="0">
              <a:solidFill>
                <a:srgbClr val="2D3880"/>
              </a:solidFill>
              <a:latin typeface="Calibri (MS)"/>
            </a:endParaRPr>
          </a:p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Суд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утврдио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одредбе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чл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. 324, 325, 325а, 326. и 329.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Закона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о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стварним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правима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Републике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Српске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којим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утврђени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носиоци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права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управљања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коришћења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или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располагања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непокретностима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друштвеној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односно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државној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својини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а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то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Република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јединица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локалне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самоуправе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јавна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предузећа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те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јавне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установе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друге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јавне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службе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које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формирале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Република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или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јединица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локалне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самоуправе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као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носиоца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права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својине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јавног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права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, у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складу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са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чл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. I/1, III/3.б), IV/4.е)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Устава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Calibri (MS)"/>
              </a:rPr>
              <a:t>БиХ</a:t>
            </a:r>
            <a:r>
              <a:rPr lang="en-US" sz="2400" dirty="0">
                <a:solidFill>
                  <a:srgbClr val="2D3880"/>
                </a:solidFill>
                <a:latin typeface="Calibri (MS)"/>
              </a:rPr>
              <a:t>. </a:t>
            </a:r>
          </a:p>
          <a:p>
            <a:pPr algn="just">
              <a:lnSpc>
                <a:spcPts val="3359"/>
              </a:lnSpc>
            </a:pPr>
            <a:endParaRPr lang="en-US" sz="2400" dirty="0">
              <a:solidFill>
                <a:srgbClr val="2D3880"/>
              </a:solidFill>
              <a:latin typeface="Calibri (MS)"/>
            </a:endParaRPr>
          </a:p>
          <a:p>
            <a:pPr algn="just">
              <a:lnSpc>
                <a:spcPts val="3359"/>
              </a:lnSpc>
            </a:pPr>
            <a:endParaRPr lang="en-US" sz="2400" dirty="0">
              <a:solidFill>
                <a:srgbClr val="2D3880"/>
              </a:solidFill>
              <a:latin typeface="Calibri (MS)"/>
            </a:endParaRPr>
          </a:p>
          <a:p>
            <a:pPr algn="just">
              <a:lnSpc>
                <a:spcPts val="3359"/>
              </a:lnSpc>
            </a:pPr>
            <a:endParaRPr lang="en-US" sz="2400" dirty="0">
              <a:solidFill>
                <a:srgbClr val="2D3880"/>
              </a:solidFill>
              <a:latin typeface="Calibri (MS)"/>
            </a:endParaRPr>
          </a:p>
          <a:p>
            <a:pPr algn="just">
              <a:lnSpc>
                <a:spcPts val="5099"/>
              </a:lnSpc>
            </a:pPr>
            <a:endParaRPr lang="en-US" sz="2400" dirty="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714863"/>
            <a:ext cx="10377915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Одлуке Уставног суда БиХ</a:t>
            </a:r>
          </a:p>
        </p:txBody>
      </p:sp>
      <p:sp>
        <p:nvSpPr>
          <p:cNvPr id="5" name="Freeform 5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6316" y="8435011"/>
            <a:ext cx="7328478" cy="3104610"/>
          </a:xfrm>
          <a:custGeom>
            <a:avLst/>
            <a:gdLst/>
            <a:ahLst/>
            <a:cxnLst/>
            <a:rect l="l" t="t" r="r" b="b"/>
            <a:pathLst>
              <a:path w="7328478" h="3104610">
                <a:moveTo>
                  <a:pt x="0" y="0"/>
                </a:moveTo>
                <a:lnTo>
                  <a:pt x="7328477" y="0"/>
                </a:lnTo>
                <a:lnTo>
                  <a:pt x="7328477" y="3104610"/>
                </a:lnTo>
                <a:lnTo>
                  <a:pt x="0" y="3104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14199"/>
            <a:ext cx="16511700" cy="443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2999">
                <a:solidFill>
                  <a:srgbClr val="2D3880"/>
                </a:solidFill>
                <a:latin typeface="Calibri (MS) Bold"/>
              </a:rPr>
              <a:t>Одлука број У-28/22 </a:t>
            </a:r>
          </a:p>
          <a:p>
            <a:pPr marL="647697" lvl="1" indent="-323848" algn="just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2D3880"/>
                </a:solidFill>
                <a:latin typeface="Calibri (MS)"/>
              </a:rPr>
              <a:t>Закон о узурпацијама и добровољачким компетенцијама</a:t>
            </a:r>
          </a:p>
          <a:p>
            <a:pPr algn="just">
              <a:lnSpc>
                <a:spcPts val="3359"/>
              </a:lnSpc>
            </a:pPr>
            <a:endParaRPr lang="en-US" sz="2999">
              <a:solidFill>
                <a:srgbClr val="2D3880"/>
              </a:solidFill>
              <a:latin typeface="Calibri (MS)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2D3880"/>
                </a:solidFill>
                <a:latin typeface="Calibri (MS)"/>
              </a:rPr>
              <a:t>Суд је утврдио да су одредбе чл. 2. ст. 2 и 3. и чл. 5, 12 и 18. Закона о узурпацијама и добрововољачким компетенцијама, у складу са чл. I/1, III/3.б), IV/4.е) Устава БиХ, и да Република Српска има надлежност да пропише да државно земљиште, на којем не постоје услови да се узурпанту призна право власништва на узурпацији или добровољачкој компетенцији, одреди и евидентира на том земљишту носиоца власништва јавног права на начин како то закон прописује. 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2D3880"/>
              </a:solidFill>
              <a:latin typeface="Calibri (MS)"/>
            </a:endParaRPr>
          </a:p>
          <a:p>
            <a:pPr algn="just">
              <a:lnSpc>
                <a:spcPts val="5099"/>
              </a:lnSpc>
            </a:pPr>
            <a:endParaRPr lang="en-US" sz="240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714863"/>
            <a:ext cx="10377915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Одлуке Уставног суда БиХ</a:t>
            </a:r>
          </a:p>
        </p:txBody>
      </p:sp>
      <p:sp>
        <p:nvSpPr>
          <p:cNvPr id="5" name="Freeform 5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14863"/>
            <a:ext cx="13833561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Споразум о питањима сукцесије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362200"/>
            <a:ext cx="14528929" cy="5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потписан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29.06.2001.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године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у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Бечу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(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за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БиХ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Златко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Лагумџија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)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ратификован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од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стране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Предсједништва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БиХ</a:t>
            </a:r>
            <a:r>
              <a:rPr lang="en-US" sz="3000" dirty="0">
                <a:solidFill>
                  <a:srgbClr val="2D3880"/>
                </a:solidFill>
                <a:latin typeface="Calibri (MS)"/>
              </a:rPr>
              <a:t> 28.11.2001. </a:t>
            </a:r>
            <a:r>
              <a:rPr lang="en-US" sz="3000" dirty="0" err="1">
                <a:solidFill>
                  <a:srgbClr val="2D3880"/>
                </a:solidFill>
                <a:latin typeface="Calibri (MS)"/>
              </a:rPr>
              <a:t>године</a:t>
            </a:r>
            <a:endParaRPr lang="en-US" sz="3000" dirty="0">
              <a:solidFill>
                <a:srgbClr val="2D3880"/>
              </a:solidFill>
              <a:latin typeface="Calibri (MS)"/>
            </a:endParaRPr>
          </a:p>
          <a:p>
            <a:pPr algn="l">
              <a:lnSpc>
                <a:spcPts val="4246"/>
              </a:lnSpc>
            </a:pPr>
            <a:endParaRPr lang="en-US" sz="3000" dirty="0">
              <a:solidFill>
                <a:srgbClr val="2D3880"/>
              </a:solidFill>
              <a:latin typeface="Calibri (MS)"/>
            </a:endParaRPr>
          </a:p>
          <a:p>
            <a:pPr algn="l">
              <a:lnSpc>
                <a:spcPts val="5946"/>
              </a:lnSpc>
            </a:pPr>
            <a:r>
              <a:rPr lang="en-US" sz="3497" dirty="0">
                <a:solidFill>
                  <a:srgbClr val="2D3880"/>
                </a:solidFill>
                <a:latin typeface="Calibri (MS) Bold"/>
              </a:rPr>
              <a:t>ПРИЛОГ А </a:t>
            </a:r>
          </a:p>
          <a:p>
            <a:pPr algn="l">
              <a:lnSpc>
                <a:spcPts val="5096"/>
              </a:lnSpc>
            </a:pP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Покретна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и 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непокретна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имовина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СФРЈ (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посебан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статус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има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војна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имовина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)</a:t>
            </a:r>
          </a:p>
          <a:p>
            <a:pPr algn="l">
              <a:lnSpc>
                <a:spcPts val="5096"/>
              </a:lnSpc>
            </a:pPr>
            <a:endParaRPr lang="en-US" sz="2997" dirty="0">
              <a:solidFill>
                <a:srgbClr val="2D3880"/>
              </a:solidFill>
              <a:latin typeface="Calibri (MS) Bold"/>
            </a:endParaRPr>
          </a:p>
          <a:p>
            <a:pPr algn="l">
              <a:lnSpc>
                <a:spcPts val="5946"/>
              </a:lnSpc>
            </a:pPr>
            <a:r>
              <a:rPr lang="en-US" sz="3497" dirty="0">
                <a:solidFill>
                  <a:srgbClr val="2D3880"/>
                </a:solidFill>
                <a:latin typeface="Calibri (MS) Bold"/>
              </a:rPr>
              <a:t>ПРИЛОГ Г</a:t>
            </a:r>
          </a:p>
          <a:p>
            <a:pPr algn="l">
              <a:lnSpc>
                <a:spcPts val="5096"/>
              </a:lnSpc>
            </a:pP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Приватна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својина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и 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стечена</a:t>
            </a:r>
            <a:r>
              <a:rPr lang="en-US" sz="2997" dirty="0">
                <a:solidFill>
                  <a:srgbClr val="2D3880"/>
                </a:solidFill>
                <a:latin typeface="Calibri (MS)" charset="0"/>
                <a:cs typeface="Calibri (MS)" charset="0"/>
              </a:rPr>
              <a:t> </a:t>
            </a:r>
            <a:r>
              <a:rPr lang="en-US" sz="2997" dirty="0" err="1">
                <a:solidFill>
                  <a:srgbClr val="2D3880"/>
                </a:solidFill>
                <a:latin typeface="Calibri (MS)" charset="0"/>
                <a:cs typeface="Calibri (MS)" charset="0"/>
              </a:rPr>
              <a:t>права</a:t>
            </a:r>
            <a:endParaRPr lang="en-US" sz="2997" dirty="0">
              <a:solidFill>
                <a:srgbClr val="2D3880"/>
              </a:solidFill>
              <a:latin typeface="Calibri (MS)" charset="0"/>
              <a:cs typeface="Calibri (MS)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86313"/>
            <a:ext cx="13833561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Забрана располагања државном имовином БиХ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57182"/>
            <a:ext cx="15153251" cy="594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0"/>
              </a:lnSpc>
            </a:pPr>
            <a:r>
              <a:rPr lang="en-US" sz="2323">
                <a:solidFill>
                  <a:srgbClr val="2D3880"/>
                </a:solidFill>
                <a:latin typeface="Calibri (MS)"/>
              </a:rPr>
              <a:t>Питање располагања државном имовином БиХ, по основу Споразума о питањима сукцесије, регулисано је низом прописа</a:t>
            </a:r>
          </a:p>
          <a:p>
            <a:pPr marL="501718" lvl="1" indent="-250859" algn="l">
              <a:lnSpc>
                <a:spcPts val="3950"/>
              </a:lnSpc>
              <a:buFont typeface="Arial"/>
              <a:buChar char="•"/>
            </a:pPr>
            <a:r>
              <a:rPr lang="en-US" sz="2323">
                <a:solidFill>
                  <a:srgbClr val="2D3880"/>
                </a:solidFill>
                <a:latin typeface="Calibri (MS)"/>
              </a:rPr>
              <a:t>Закон о привременој забрани располагања државном имовином Босне и Херцеговине (“Сл. гласник Републике Српске” бр. 32/05, 32/06, 100/06, 44/07, 86/07, 113/07 и 64/08)  - одлука Високог представника од 18.03.2005. године</a:t>
            </a:r>
          </a:p>
          <a:p>
            <a:pPr marL="501718" lvl="1" indent="-250859" algn="l">
              <a:lnSpc>
                <a:spcPts val="3950"/>
              </a:lnSpc>
              <a:buFont typeface="Arial"/>
              <a:buChar char="•"/>
            </a:pPr>
            <a:r>
              <a:rPr lang="en-US" sz="2323">
                <a:solidFill>
                  <a:srgbClr val="2D3880"/>
                </a:solidFill>
                <a:latin typeface="Calibri (MS)"/>
              </a:rPr>
              <a:t>Закон о статусу државне имовине која се налази на територији Републике Српске и под забраном је располагања (“Сл. гласник Републике Српске” бр. 135/10) - Уставни суд БиХ ставио ван снаге одлуком број У-1/11</a:t>
            </a:r>
          </a:p>
          <a:p>
            <a:pPr marL="501718" lvl="1" indent="-250859" algn="l">
              <a:lnSpc>
                <a:spcPts val="3950"/>
              </a:lnSpc>
              <a:buFont typeface="Arial"/>
              <a:buChar char="•"/>
            </a:pPr>
            <a:r>
              <a:rPr lang="en-US" sz="2323">
                <a:solidFill>
                  <a:srgbClr val="2D3880"/>
                </a:solidFill>
                <a:latin typeface="Calibri (MS)"/>
              </a:rPr>
              <a:t>Закон о непокретној имовини која се користи за функционисање јавне власти (“Сл. гласник Републике Српске” бр. 29/22) -  Уставни суд БиХ ставио ван снаге одлуком број У-10/22</a:t>
            </a:r>
          </a:p>
          <a:p>
            <a:pPr marL="501718" lvl="1" indent="-250859" algn="l">
              <a:lnSpc>
                <a:spcPts val="3950"/>
              </a:lnSpc>
              <a:buFont typeface="Arial"/>
              <a:buChar char="•"/>
            </a:pPr>
            <a:r>
              <a:rPr lang="en-US" sz="2323">
                <a:solidFill>
                  <a:srgbClr val="2D3880"/>
                </a:solidFill>
                <a:latin typeface="Calibri (MS)"/>
              </a:rPr>
              <a:t>Закон о непокретној имовини која се користи за функционисање јавне власти  (“Сл. гласник Републике Српске” бр. 16/23) - Уставни суд БиХ привремено ставио ван снаге одлуком о привременој мјери број У-5/23</a:t>
            </a:r>
          </a:p>
          <a:p>
            <a:pPr algn="l">
              <a:lnSpc>
                <a:spcPts val="3868"/>
              </a:lnSpc>
            </a:pPr>
            <a:endParaRPr lang="en-US" sz="2323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32187"/>
            <a:ext cx="9673961" cy="242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2799">
                <a:solidFill>
                  <a:srgbClr val="2D3880"/>
                </a:solidFill>
                <a:latin typeface="Calibri (MS)"/>
              </a:rPr>
              <a:t>Надлежност за вођење имовинско-правних поступака којима се врши укидање друштвене својине, по основу низа наведених закона дата је Републичкој управи за геодетске и имовинско-правне послове.</a:t>
            </a:r>
          </a:p>
        </p:txBody>
      </p:sp>
      <p:sp>
        <p:nvSpPr>
          <p:cNvPr id="3" name="Freeform 3"/>
          <p:cNvSpPr/>
          <p:nvPr/>
        </p:nvSpPr>
        <p:spPr>
          <a:xfrm>
            <a:off x="10702661" y="846913"/>
            <a:ext cx="7238679" cy="4844135"/>
          </a:xfrm>
          <a:custGeom>
            <a:avLst/>
            <a:gdLst/>
            <a:ahLst/>
            <a:cxnLst/>
            <a:rect l="l" t="t" r="r" b="b"/>
            <a:pathLst>
              <a:path w="7238679" h="4844135">
                <a:moveTo>
                  <a:pt x="0" y="0"/>
                </a:moveTo>
                <a:lnTo>
                  <a:pt x="7238679" y="0"/>
                </a:lnTo>
                <a:lnTo>
                  <a:pt x="7238679" y="4844134"/>
                </a:lnTo>
                <a:lnTo>
                  <a:pt x="0" y="484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990600"/>
            <a:ext cx="8401862" cy="227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Имовинско-правни поступци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291089"/>
            <a:ext cx="15365438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2799">
                <a:solidFill>
                  <a:srgbClr val="2D3880"/>
                </a:solidFill>
                <a:latin typeface="Calibri (MS)"/>
              </a:rPr>
              <a:t>РУГИПП имовинско-правне послове води путем својих подручних јединица, као првостепеног органа, док је законом одређена надлежност Управе у другом степену.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849841"/>
            <a:ext cx="1536543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Судска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заштита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осигурана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је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могућношћу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покретања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управног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спора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пред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окружним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судовима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даље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пред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sr-Cyrl-BA" sz="2799" dirty="0" smtClean="0">
                <a:solidFill>
                  <a:srgbClr val="2D3880"/>
                </a:solidFill>
                <a:latin typeface="Calibri (MS)"/>
              </a:rPr>
              <a:t>В</a:t>
            </a:r>
            <a:r>
              <a:rPr lang="en-US" sz="2799" dirty="0" err="1" smtClean="0">
                <a:solidFill>
                  <a:srgbClr val="2D3880"/>
                </a:solidFill>
                <a:latin typeface="Calibri (MS)"/>
              </a:rPr>
              <a:t>рховним</a:t>
            </a:r>
            <a:r>
              <a:rPr lang="en-US" sz="2799" dirty="0" smtClean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судом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Републике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799" dirty="0" err="1">
                <a:solidFill>
                  <a:srgbClr val="2D3880"/>
                </a:solidFill>
                <a:latin typeface="Calibri (MS)"/>
              </a:rPr>
              <a:t>Српске</a:t>
            </a:r>
            <a:r>
              <a:rPr lang="en-US" sz="2799" dirty="0">
                <a:solidFill>
                  <a:srgbClr val="2D388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86313"/>
            <a:ext cx="13833561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Надлежност геодетских управа у окружењу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745435"/>
            <a:ext cx="14687550" cy="325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2D3880"/>
                </a:solidFill>
                <a:latin typeface="Calibri (MS) Bold"/>
              </a:rPr>
              <a:t>СРБИЈА </a:t>
            </a:r>
            <a:r>
              <a:rPr lang="en-US" sz="3000">
                <a:solidFill>
                  <a:srgbClr val="2D3880"/>
                </a:solidFill>
                <a:latin typeface="Calibri (MS)"/>
              </a:rPr>
              <a:t>- Републички геодетски завод - геодетски послови, </a:t>
            </a:r>
          </a:p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2D3880"/>
                </a:solidFill>
                <a:latin typeface="Calibri (MS)"/>
              </a:rPr>
              <a:t>имовинско-правни послови: у првом степену општински органи управе, у другом степену Министарство финансија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2D3880"/>
                </a:solidFill>
                <a:latin typeface="Calibri (MS) Bold"/>
              </a:rPr>
              <a:t>Црна Гора - </a:t>
            </a:r>
            <a:r>
              <a:rPr lang="en-US" sz="3000">
                <a:solidFill>
                  <a:srgbClr val="2D3880"/>
                </a:solidFill>
                <a:latin typeface="Calibri (MS)"/>
              </a:rPr>
              <a:t>Управа за некретнине - геодетски послови и имовинско правни послови 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2D3880"/>
                </a:solidFill>
                <a:latin typeface="Calibri (MS) Bold"/>
              </a:rPr>
              <a:t>Македонија - </a:t>
            </a:r>
            <a:r>
              <a:rPr lang="en-US" sz="3000">
                <a:solidFill>
                  <a:srgbClr val="2D3880"/>
                </a:solidFill>
                <a:latin typeface="Calibri (MS)"/>
              </a:rPr>
              <a:t>Агенција за катастар непокретности - геодетски послови</a:t>
            </a:r>
          </a:p>
        </p:txBody>
      </p:sp>
      <p:sp>
        <p:nvSpPr>
          <p:cNvPr id="5" name="Freeform 5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58564"/>
            <a:ext cx="11894756" cy="412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0"/>
              </a:lnSpc>
            </a:pPr>
            <a:r>
              <a:rPr lang="en-US" sz="3200">
                <a:solidFill>
                  <a:srgbClr val="2D3880"/>
                </a:solidFill>
                <a:latin typeface="Calibri (MS)"/>
              </a:rPr>
              <a:t>У односу на земље окружења, Републичка управа за геодетске и имовинско-правне послове Републике Српске има најширу надлежност у вођењу имовинско-правних послова, који су по својој природи сложени, двостраначки поступци. Из тог разлога, правна теорија оправдано назива овај управни орган “малим судом”.</a:t>
            </a:r>
          </a:p>
          <a:p>
            <a:pPr marL="0" lvl="0" indent="0" algn="l">
              <a:lnSpc>
                <a:spcPts val="5440"/>
              </a:lnSpc>
            </a:pPr>
            <a:endParaRPr lang="en-US" sz="320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395561" y="1843193"/>
            <a:ext cx="5137833" cy="3438246"/>
          </a:xfrm>
          <a:custGeom>
            <a:avLst/>
            <a:gdLst/>
            <a:ahLst/>
            <a:cxnLst/>
            <a:rect l="l" t="t" r="r" b="b"/>
            <a:pathLst>
              <a:path w="5137833" h="3438246">
                <a:moveTo>
                  <a:pt x="0" y="0"/>
                </a:moveTo>
                <a:lnTo>
                  <a:pt x="5137833" y="0"/>
                </a:lnTo>
                <a:lnTo>
                  <a:pt x="5137833" y="3438246"/>
                </a:lnTo>
                <a:lnTo>
                  <a:pt x="0" y="3438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67546" y="6300837"/>
            <a:ext cx="2993863" cy="2957463"/>
          </a:xfrm>
          <a:custGeom>
            <a:avLst/>
            <a:gdLst/>
            <a:ahLst/>
            <a:cxnLst/>
            <a:rect l="l" t="t" r="r" b="b"/>
            <a:pathLst>
              <a:path w="2993863" h="2957463">
                <a:moveTo>
                  <a:pt x="0" y="0"/>
                </a:moveTo>
                <a:lnTo>
                  <a:pt x="2993863" y="0"/>
                </a:lnTo>
                <a:lnTo>
                  <a:pt x="2993863" y="2957463"/>
                </a:lnTo>
                <a:lnTo>
                  <a:pt x="0" y="2957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90600"/>
            <a:ext cx="8401862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Закључак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04390"/>
            <a:ext cx="11774807" cy="727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4"/>
              </a:lnSpc>
            </a:pPr>
            <a:endParaRPr/>
          </a:p>
          <a:p>
            <a:pPr algn="l">
              <a:lnSpc>
                <a:spcPts val="4404"/>
              </a:lnSpc>
            </a:pPr>
            <a:endParaRPr/>
          </a:p>
          <a:p>
            <a:pPr algn="l">
              <a:lnSpc>
                <a:spcPts val="5424"/>
              </a:lnSpc>
            </a:pPr>
            <a:r>
              <a:rPr lang="en-US" sz="3190">
                <a:solidFill>
                  <a:srgbClr val="2D3880"/>
                </a:solidFill>
                <a:latin typeface="Calibri (MS)"/>
              </a:rPr>
              <a:t>Поступак укидања друштвене/државне имовине, са изведеним правима, као остатка социјалистичког друштвено-економског уређења и претварање тих права у право својине, од суштинског је значаја за усклађивање правног система са традиционалним принципима стварног права, али истовремено и са тековинама Европске Уније, чиме је Републичкој управи за геодетске и имовинско-правне послове Републике Српске дат велики значај у нашем правном систему, али и велика одговорност.</a:t>
            </a:r>
          </a:p>
          <a:p>
            <a:pPr marL="0" lvl="0" indent="0" algn="l">
              <a:lnSpc>
                <a:spcPts val="5424"/>
              </a:lnSpc>
            </a:pPr>
            <a:endParaRPr lang="en-US" sz="319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395561" y="1843193"/>
            <a:ext cx="5137833" cy="3438246"/>
          </a:xfrm>
          <a:custGeom>
            <a:avLst/>
            <a:gdLst/>
            <a:ahLst/>
            <a:cxnLst/>
            <a:rect l="l" t="t" r="r" b="b"/>
            <a:pathLst>
              <a:path w="5137833" h="3438246">
                <a:moveTo>
                  <a:pt x="0" y="0"/>
                </a:moveTo>
                <a:lnTo>
                  <a:pt x="5137833" y="0"/>
                </a:lnTo>
                <a:lnTo>
                  <a:pt x="5137833" y="3438246"/>
                </a:lnTo>
                <a:lnTo>
                  <a:pt x="0" y="3438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67546" y="6300837"/>
            <a:ext cx="2993863" cy="2957463"/>
          </a:xfrm>
          <a:custGeom>
            <a:avLst/>
            <a:gdLst/>
            <a:ahLst/>
            <a:cxnLst/>
            <a:rect l="l" t="t" r="r" b="b"/>
            <a:pathLst>
              <a:path w="2993863" h="2957463">
                <a:moveTo>
                  <a:pt x="0" y="0"/>
                </a:moveTo>
                <a:lnTo>
                  <a:pt x="2993863" y="0"/>
                </a:lnTo>
                <a:lnTo>
                  <a:pt x="2993863" y="2957463"/>
                </a:lnTo>
                <a:lnTo>
                  <a:pt x="0" y="2957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90600"/>
            <a:ext cx="8401862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Закључак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5796756"/>
            <a:ext cx="5703543" cy="4490244"/>
          </a:xfrm>
          <a:custGeom>
            <a:avLst/>
            <a:gdLst/>
            <a:ahLst/>
            <a:cxnLst/>
            <a:rect l="l" t="t" r="r" b="b"/>
            <a:pathLst>
              <a:path w="5703543" h="4490244">
                <a:moveTo>
                  <a:pt x="0" y="4490244"/>
                </a:moveTo>
                <a:lnTo>
                  <a:pt x="5703543" y="4490244"/>
                </a:lnTo>
                <a:lnTo>
                  <a:pt x="5703543" y="0"/>
                </a:lnTo>
                <a:lnTo>
                  <a:pt x="0" y="0"/>
                </a:lnTo>
                <a:lnTo>
                  <a:pt x="0" y="44902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87794" y="6483050"/>
            <a:ext cx="3700206" cy="3803950"/>
          </a:xfrm>
          <a:custGeom>
            <a:avLst/>
            <a:gdLst/>
            <a:ahLst/>
            <a:cxnLst/>
            <a:rect l="l" t="t" r="r" b="b"/>
            <a:pathLst>
              <a:path w="3700206" h="3803950">
                <a:moveTo>
                  <a:pt x="0" y="0"/>
                </a:moveTo>
                <a:lnTo>
                  <a:pt x="3700206" y="0"/>
                </a:lnTo>
                <a:lnTo>
                  <a:pt x="3700206" y="3803950"/>
                </a:lnTo>
                <a:lnTo>
                  <a:pt x="0" y="3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786379" y="3029301"/>
            <a:ext cx="842787" cy="84278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86379" y="4157838"/>
            <a:ext cx="842787" cy="84278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"/>
                </a:rPr>
                <a:t>02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86379" y="5286375"/>
            <a:ext cx="842787" cy="84278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"/>
                </a:rPr>
                <a:t>03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86379" y="6414912"/>
            <a:ext cx="842787" cy="84278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"/>
                </a:rPr>
                <a:t>04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94202" y="3029301"/>
            <a:ext cx="842787" cy="84278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"/>
                </a:rPr>
                <a:t>05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494202" y="4157838"/>
            <a:ext cx="842787" cy="84278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"/>
                </a:rPr>
                <a:t>06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494202" y="5286375"/>
            <a:ext cx="842787" cy="84278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"/>
                </a:rPr>
                <a:t>07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94202" y="6414912"/>
            <a:ext cx="842787" cy="84278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Calibri (MS)"/>
                </a:rPr>
                <a:t>08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756241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2435044" y="752262"/>
            <a:ext cx="1271524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садржај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837582" y="3107795"/>
            <a:ext cx="4955083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D3880"/>
                </a:solidFill>
                <a:latin typeface="Calibri (MS)"/>
              </a:rPr>
              <a:t>Уставни оквир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37582" y="4236332"/>
            <a:ext cx="4955083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D3880"/>
                </a:solidFill>
                <a:latin typeface="Calibri (MS)"/>
              </a:rPr>
              <a:t>Законски оквир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37582" y="5353121"/>
            <a:ext cx="5306418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D3880"/>
                </a:solidFill>
                <a:latin typeface="Calibri (MS)"/>
              </a:rPr>
              <a:t>Одлуке Уставног суда БиХ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837582" y="6414912"/>
            <a:ext cx="4955083" cy="88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>
                <a:solidFill>
                  <a:srgbClr val="2D3880"/>
                </a:solidFill>
                <a:latin typeface="Calibri (MS)"/>
              </a:rPr>
              <a:t>Споразум о питањима сукцесије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46539" y="3026891"/>
            <a:ext cx="4955083" cy="88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Забрана</a:t>
            </a:r>
            <a:r>
              <a:rPr lang="en-US" sz="32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располагања</a:t>
            </a:r>
            <a:r>
              <a:rPr lang="en-US" sz="32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државном</a:t>
            </a:r>
            <a:r>
              <a:rPr lang="en-US" sz="32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имовином</a:t>
            </a:r>
            <a:endParaRPr lang="en-US" sz="3200" dirty="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546539" y="5356066"/>
            <a:ext cx="5338006" cy="88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Надлежност</a:t>
            </a:r>
            <a:r>
              <a:rPr lang="en-US" sz="32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геодетских</a:t>
            </a:r>
            <a:r>
              <a:rPr lang="en-US" sz="3200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управа</a:t>
            </a:r>
            <a:r>
              <a:rPr lang="en-US" sz="3200" dirty="0">
                <a:solidFill>
                  <a:srgbClr val="2D3880"/>
                </a:solidFill>
                <a:latin typeface="Calibri (MS)"/>
              </a:rPr>
              <a:t> у </a:t>
            </a: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окружењу</a:t>
            </a:r>
            <a:endParaRPr lang="en-US" sz="3200" dirty="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546539" y="4190136"/>
            <a:ext cx="6356112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D3880"/>
                </a:solidFill>
                <a:latin typeface="Calibri (MS)"/>
              </a:rPr>
              <a:t>Имовинско-правни поступци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545406" y="6481658"/>
            <a:ext cx="4956216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 err="1">
                <a:solidFill>
                  <a:srgbClr val="2D3880"/>
                </a:solidFill>
                <a:latin typeface="Calibri (MS)"/>
              </a:rPr>
              <a:t>Закључак</a:t>
            </a:r>
            <a:endParaRPr lang="en-US" sz="3200" dirty="0">
              <a:solidFill>
                <a:srgbClr val="2D3880"/>
              </a:solidFill>
              <a:latin typeface="Calibri (M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066628" cy="10287000"/>
          </a:xfrm>
          <a:custGeom>
            <a:avLst/>
            <a:gdLst/>
            <a:ahLst/>
            <a:cxnLst/>
            <a:rect l="l" t="t" r="r" b="b"/>
            <a:pathLst>
              <a:path w="13066628" h="10287000">
                <a:moveTo>
                  <a:pt x="0" y="0"/>
                </a:moveTo>
                <a:lnTo>
                  <a:pt x="13066628" y="0"/>
                </a:lnTo>
                <a:lnTo>
                  <a:pt x="130666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75126" y="1912050"/>
            <a:ext cx="4828814" cy="3231450"/>
          </a:xfrm>
          <a:custGeom>
            <a:avLst/>
            <a:gdLst/>
            <a:ahLst/>
            <a:cxnLst/>
            <a:rect l="l" t="t" r="r" b="b"/>
            <a:pathLst>
              <a:path w="4828814" h="3231450">
                <a:moveTo>
                  <a:pt x="0" y="0"/>
                </a:moveTo>
                <a:lnTo>
                  <a:pt x="4828815" y="0"/>
                </a:lnTo>
                <a:lnTo>
                  <a:pt x="4828815" y="3231450"/>
                </a:lnTo>
                <a:lnTo>
                  <a:pt x="0" y="3231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952025" y="5693586"/>
            <a:ext cx="10275016" cy="1215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92"/>
              </a:lnSpc>
            </a:pPr>
            <a:r>
              <a:rPr lang="en-US" sz="7208" dirty="0" err="1">
                <a:solidFill>
                  <a:srgbClr val="2D3880"/>
                </a:solidFill>
                <a:latin typeface="Calibri" pitchFamily="34" charset="0"/>
                <a:cs typeface="Calibri" pitchFamily="34" charset="0"/>
              </a:rPr>
              <a:t>Хвала</a:t>
            </a:r>
            <a:r>
              <a:rPr lang="en-US" sz="7208" dirty="0">
                <a:solidFill>
                  <a:srgbClr val="2D38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208" dirty="0" err="1">
                <a:solidFill>
                  <a:srgbClr val="2D3880"/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US" sz="7208" dirty="0">
                <a:solidFill>
                  <a:srgbClr val="2D38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208" dirty="0" err="1">
                <a:solidFill>
                  <a:srgbClr val="2D3880"/>
                </a:solidFill>
                <a:latin typeface="Calibri" pitchFamily="34" charset="0"/>
                <a:cs typeface="Calibri" pitchFamily="34" charset="0"/>
              </a:rPr>
              <a:t>пажњи</a:t>
            </a:r>
            <a:r>
              <a:rPr lang="en-US" sz="7208" dirty="0">
                <a:solidFill>
                  <a:srgbClr val="2D388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52025" y="7358331"/>
            <a:ext cx="81153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7"/>
              </a:lnSpc>
              <a:spcBef>
                <a:spcPct val="0"/>
              </a:spcBef>
            </a:pPr>
            <a:r>
              <a:rPr lang="sr-Cyrl-BA" sz="3141" dirty="0">
                <a:solidFill>
                  <a:srgbClr val="2D3880"/>
                </a:solidFill>
                <a:latin typeface="Calibri (MS)"/>
              </a:rPr>
              <a:t>ф</a:t>
            </a:r>
            <a:r>
              <a:rPr lang="sr-Cyrl-BA" sz="3141" dirty="0" smtClean="0">
                <a:solidFill>
                  <a:srgbClr val="2D3880"/>
                </a:solidFill>
                <a:latin typeface="Calibri (MS)"/>
              </a:rPr>
              <a:t>ебруар </a:t>
            </a:r>
            <a:r>
              <a:rPr lang="en-US" sz="3141" dirty="0" smtClean="0">
                <a:solidFill>
                  <a:srgbClr val="2D3880"/>
                </a:solidFill>
                <a:latin typeface="Calibri (MS)"/>
              </a:rPr>
              <a:t>, 202</a:t>
            </a:r>
            <a:r>
              <a:rPr lang="sr-Cyrl-BA" sz="3141" dirty="0" smtClean="0">
                <a:solidFill>
                  <a:srgbClr val="2D3880"/>
                </a:solidFill>
                <a:latin typeface="Calibri (MS)"/>
              </a:rPr>
              <a:t>5</a:t>
            </a:r>
            <a:r>
              <a:rPr lang="en-US" sz="3141" dirty="0" smtClean="0">
                <a:solidFill>
                  <a:srgbClr val="2D3880"/>
                </a:solidFill>
                <a:latin typeface="Calibri (MS)"/>
              </a:rPr>
              <a:t>. </a:t>
            </a:r>
            <a:r>
              <a:rPr lang="en-US" sz="3141" dirty="0" err="1">
                <a:solidFill>
                  <a:srgbClr val="2D3880"/>
                </a:solidFill>
                <a:latin typeface="Calibri (MS)"/>
              </a:rPr>
              <a:t>године</a:t>
            </a:r>
            <a:endParaRPr lang="en-US" sz="3141" dirty="0">
              <a:solidFill>
                <a:srgbClr val="2D3880"/>
              </a:solidFill>
              <a:latin typeface="Calibri (M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14863"/>
            <a:ext cx="5520700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Уставни оквир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2446" y="2100774"/>
            <a:ext cx="1224775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en-US" sz="3399">
                <a:solidFill>
                  <a:srgbClr val="2D3880"/>
                </a:solidFill>
                <a:latin typeface="Calibri (MS) Bold"/>
              </a:rPr>
              <a:t>УСТАВ БиХ (Анекс 4. Дејтонског мировног споразума)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70404"/>
            <a:ext cx="13060371" cy="692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6"/>
              </a:lnSpc>
            </a:pP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 Bold"/>
              </a:rPr>
              <a:t>Члан</a:t>
            </a:r>
            <a:r>
              <a:rPr lang="en-US" sz="2303" dirty="0">
                <a:solidFill>
                  <a:srgbClr val="2D3880"/>
                </a:solidFill>
                <a:latin typeface="Calibri (MS) Bold"/>
              </a:rPr>
              <a:t> III </a:t>
            </a:r>
            <a:r>
              <a:rPr lang="en-US" sz="2303" dirty="0" err="1">
                <a:solidFill>
                  <a:srgbClr val="2D3880"/>
                </a:solidFill>
                <a:latin typeface="Calibri (MS) Bold"/>
              </a:rPr>
              <a:t>прописује</a:t>
            </a:r>
            <a:r>
              <a:rPr lang="en-US" sz="2303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 Bold"/>
              </a:rPr>
              <a:t>да</a:t>
            </a:r>
            <a:r>
              <a:rPr lang="en-US" sz="2303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303" u="sng" dirty="0">
                <a:solidFill>
                  <a:srgbClr val="2D3880"/>
                </a:solidFill>
                <a:latin typeface="Calibri (MS) Bold"/>
              </a:rPr>
              <a:t>у </a:t>
            </a:r>
            <a:r>
              <a:rPr lang="en-US" sz="2303" u="sng" dirty="0" err="1">
                <a:solidFill>
                  <a:srgbClr val="2D3880"/>
                </a:solidFill>
                <a:latin typeface="Calibri (MS) Bold"/>
              </a:rPr>
              <a:t>надлежности</a:t>
            </a:r>
            <a:r>
              <a:rPr lang="en-US" sz="2303" u="sng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303" u="sng" dirty="0" err="1">
                <a:solidFill>
                  <a:srgbClr val="2D3880"/>
                </a:solidFill>
                <a:latin typeface="Calibri (MS) Bold"/>
              </a:rPr>
              <a:t>институција</a:t>
            </a:r>
            <a:r>
              <a:rPr lang="en-US" sz="2303" u="sng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303" u="sng" dirty="0" err="1">
                <a:solidFill>
                  <a:srgbClr val="2D3880"/>
                </a:solidFill>
                <a:latin typeface="Calibri (MS) Bold"/>
              </a:rPr>
              <a:t>БиХ</a:t>
            </a:r>
            <a:r>
              <a:rPr lang="en-US" sz="2303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 Bold"/>
              </a:rPr>
              <a:t>спадају</a:t>
            </a:r>
            <a:r>
              <a:rPr lang="en-US" sz="2303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 Bold"/>
              </a:rPr>
              <a:t>сљедећа</a:t>
            </a:r>
            <a:r>
              <a:rPr lang="en-US" sz="2303" dirty="0">
                <a:solidFill>
                  <a:srgbClr val="2D3880"/>
                </a:solidFill>
                <a:latin typeface="Calibri (MS) Bold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 Bold"/>
              </a:rPr>
              <a:t>питања</a:t>
            </a:r>
            <a:r>
              <a:rPr lang="en-US" sz="2303" dirty="0">
                <a:solidFill>
                  <a:srgbClr val="2D3880"/>
                </a:solidFill>
                <a:latin typeface="Calibri (MS) Bold"/>
              </a:rPr>
              <a:t>: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спољна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политика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спољнотрговинска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политика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царинска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политика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монетарна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политика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финансирање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институција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међународних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обавеза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Босне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Херцеговине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политика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регулатива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питања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имиграције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избјеглица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азила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провођење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међународних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међуентитетских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кривичноправних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прописа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укључујући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односе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са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Интерполом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успостављање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функционисање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заједничких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и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међународних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комуникацијских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средстава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,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регулисање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међуентитетског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транспорта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и </a:t>
            </a:r>
          </a:p>
          <a:p>
            <a:pPr marL="497409" lvl="1" indent="-248705" algn="l">
              <a:lnSpc>
                <a:spcPts val="3916"/>
              </a:lnSpc>
              <a:buFont typeface="Arial"/>
              <a:buChar char="•"/>
            </a:pP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контрола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ваздушног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 </a:t>
            </a:r>
            <a:r>
              <a:rPr lang="en-US" sz="2303" dirty="0" err="1">
                <a:solidFill>
                  <a:srgbClr val="2D3880"/>
                </a:solidFill>
                <a:latin typeface="Calibri (MS)"/>
              </a:rPr>
              <a:t>саобраћаја</a:t>
            </a:r>
            <a:r>
              <a:rPr lang="en-US" sz="2303" dirty="0">
                <a:solidFill>
                  <a:srgbClr val="2D3880"/>
                </a:solidFill>
                <a:latin typeface="Calibri (MS)"/>
              </a:rPr>
              <a:t>.</a:t>
            </a:r>
          </a:p>
          <a:p>
            <a:pPr algn="l">
              <a:lnSpc>
                <a:spcPts val="3916"/>
              </a:lnSpc>
            </a:pPr>
            <a:endParaRPr lang="en-US" sz="2303" dirty="0">
              <a:solidFill>
                <a:srgbClr val="2D3880"/>
              </a:solidFill>
              <a:latin typeface="Calibri (MS)"/>
            </a:endParaRPr>
          </a:p>
          <a:p>
            <a:pPr marL="0" lvl="0" indent="0" algn="l">
              <a:lnSpc>
                <a:spcPts val="3916"/>
              </a:lnSpc>
            </a:pPr>
            <a:endParaRPr lang="en-US" sz="2303" dirty="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14863"/>
            <a:ext cx="5520700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Уставни оквир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81237"/>
            <a:ext cx="1411427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en-US" sz="3399">
                <a:solidFill>
                  <a:srgbClr val="2D3880"/>
                </a:solidFill>
                <a:latin typeface="Calibri (MS) Bold"/>
              </a:rPr>
              <a:t>УСТАВ БиХ (Анекс 4. Дејтонског мировног споразума) - члан III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777856"/>
            <a:ext cx="14870646" cy="253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9"/>
              </a:lnSpc>
            </a:pPr>
            <a:r>
              <a:rPr lang="en-US" sz="2623">
                <a:solidFill>
                  <a:srgbClr val="2D3880"/>
                </a:solidFill>
                <a:latin typeface="Calibri (MS)"/>
              </a:rPr>
              <a:t> </a:t>
            </a:r>
          </a:p>
          <a:p>
            <a:pPr marL="665172" lvl="1" indent="-332586" algn="l">
              <a:lnSpc>
                <a:spcPts val="5237"/>
              </a:lnSpc>
              <a:buFont typeface="Arial"/>
              <a:buChar char="•"/>
            </a:pPr>
            <a:r>
              <a:rPr lang="en-US" sz="3080">
                <a:solidFill>
                  <a:srgbClr val="2D3880"/>
                </a:solidFill>
                <a:latin typeface="Calibri (MS)"/>
              </a:rPr>
              <a:t>Све владине функције и овлашћења која нису овим уставом изричито дата институцијама БиХ, припадају ентитетима.</a:t>
            </a:r>
          </a:p>
          <a:p>
            <a:pPr marL="0" lvl="0" indent="0" algn="l">
              <a:lnSpc>
                <a:spcPts val="5237"/>
              </a:lnSpc>
            </a:pPr>
            <a:endParaRPr lang="en-US" sz="3080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82390"/>
            <a:ext cx="7328478" cy="3104610"/>
          </a:xfrm>
          <a:custGeom>
            <a:avLst/>
            <a:gdLst/>
            <a:ahLst/>
            <a:cxnLst/>
            <a:rect l="l" t="t" r="r" b="b"/>
            <a:pathLst>
              <a:path w="7328478" h="3104610">
                <a:moveTo>
                  <a:pt x="0" y="0"/>
                </a:moveTo>
                <a:lnTo>
                  <a:pt x="7328478" y="0"/>
                </a:lnTo>
                <a:lnTo>
                  <a:pt x="7328478" y="3104610"/>
                </a:lnTo>
                <a:lnTo>
                  <a:pt x="0" y="3104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99490"/>
            <a:ext cx="12876174" cy="64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2D3880"/>
                </a:solidFill>
                <a:latin typeface="Calibri (MS) Bold"/>
              </a:rPr>
              <a:t>УСТАВ РЕПУБЛИКЕ СРПСКЕ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18030"/>
            <a:ext cx="15670971" cy="427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D3880"/>
                </a:solidFill>
                <a:latin typeface="Calibri (MS) Bold"/>
              </a:rPr>
              <a:t>Члан 58.</a:t>
            </a:r>
          </a:p>
          <a:p>
            <a:pPr algn="l">
              <a:lnSpc>
                <a:spcPts val="4079"/>
              </a:lnSpc>
            </a:pPr>
            <a:r>
              <a:rPr lang="en-US" sz="2400">
                <a:solidFill>
                  <a:srgbClr val="2D3880"/>
                </a:solidFill>
                <a:latin typeface="Calibri (MS)"/>
              </a:rPr>
              <a:t> 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2D3880"/>
                </a:solidFill>
                <a:latin typeface="Calibri (MS)"/>
              </a:rPr>
              <a:t> Својинска права и обавезе над средствима у друштвеној својини и услови под којима се та средства преносе у друге облике својине уређују се законом.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2D3880"/>
              </a:solidFill>
              <a:latin typeface="Calibri (MS)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2D3880"/>
                </a:solidFill>
                <a:latin typeface="Calibri (MS)"/>
              </a:rPr>
              <a:t> Средства у друштвеној и државној својини могу се отуђивати, по правилу, само по тржишним критеријима.</a:t>
            </a:r>
          </a:p>
          <a:p>
            <a:pPr marL="0" lvl="0" indent="0" algn="l">
              <a:lnSpc>
                <a:spcPts val="5099"/>
              </a:lnSpc>
            </a:pPr>
            <a:endParaRPr lang="en-US" sz="2999">
              <a:solidFill>
                <a:srgbClr val="2D3880"/>
              </a:solidFill>
              <a:latin typeface="Calibri (MS)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714863"/>
            <a:ext cx="5520700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Уставни оквир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82390"/>
            <a:ext cx="7328478" cy="3104610"/>
          </a:xfrm>
          <a:custGeom>
            <a:avLst/>
            <a:gdLst/>
            <a:ahLst/>
            <a:cxnLst/>
            <a:rect l="l" t="t" r="r" b="b"/>
            <a:pathLst>
              <a:path w="7328478" h="3104610">
                <a:moveTo>
                  <a:pt x="0" y="0"/>
                </a:moveTo>
                <a:lnTo>
                  <a:pt x="7328478" y="0"/>
                </a:lnTo>
                <a:lnTo>
                  <a:pt x="7328478" y="3104610"/>
                </a:lnTo>
                <a:lnTo>
                  <a:pt x="0" y="3104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99490"/>
            <a:ext cx="12876174" cy="64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2D3880"/>
                </a:solidFill>
                <a:latin typeface="Calibri (MS) Bold"/>
              </a:rPr>
              <a:t>УСТАВ РЕПУБЛИКЕ СРПСКЕ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132305"/>
            <a:ext cx="15670971" cy="256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>
                <a:solidFill>
                  <a:srgbClr val="2D3880"/>
                </a:solidFill>
                <a:latin typeface="Calibri (MS) Bold"/>
              </a:rPr>
              <a:t>Члан 68. тачка 6. (Амандман XXXII)</a:t>
            </a:r>
          </a:p>
          <a:p>
            <a:pPr algn="l">
              <a:lnSpc>
                <a:spcPts val="5099"/>
              </a:lnSpc>
            </a:pPr>
            <a:endParaRPr lang="en-US" sz="2999">
              <a:solidFill>
                <a:srgbClr val="2D3880"/>
              </a:solidFill>
              <a:latin typeface="Calibri (MS) Bold"/>
            </a:endParaRPr>
          </a:p>
          <a:p>
            <a:pPr marL="647697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2D3880"/>
                </a:solidFill>
                <a:latin typeface="Calibri (MS)"/>
              </a:rPr>
              <a:t>Република уређује и обезбјеђује, између осталог, својинске и облигационе односе и заштиту свих облика својине.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14863"/>
            <a:ext cx="5520700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Уставни оквир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82390"/>
            <a:ext cx="7328478" cy="3104610"/>
          </a:xfrm>
          <a:custGeom>
            <a:avLst/>
            <a:gdLst/>
            <a:ahLst/>
            <a:cxnLst/>
            <a:rect l="l" t="t" r="r" b="b"/>
            <a:pathLst>
              <a:path w="7328478" h="3104610">
                <a:moveTo>
                  <a:pt x="0" y="0"/>
                </a:moveTo>
                <a:lnTo>
                  <a:pt x="7328478" y="0"/>
                </a:lnTo>
                <a:lnTo>
                  <a:pt x="7328478" y="3104610"/>
                </a:lnTo>
                <a:lnTo>
                  <a:pt x="0" y="3104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99490"/>
            <a:ext cx="12876174" cy="64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2D3880"/>
                </a:solidFill>
                <a:latin typeface="Calibri (MS) Bold"/>
              </a:rPr>
              <a:t>УСТАВ РЕПУБЛИКЕ СРПСКЕ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132305"/>
            <a:ext cx="11492493" cy="256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>
                <a:solidFill>
                  <a:srgbClr val="2D3880"/>
                </a:solidFill>
                <a:latin typeface="Calibri (MS) Bold"/>
              </a:rPr>
              <a:t> Члан 70. став 1. тачка 2. </a:t>
            </a:r>
          </a:p>
          <a:p>
            <a:pPr algn="l">
              <a:lnSpc>
                <a:spcPts val="5099"/>
              </a:lnSpc>
            </a:pPr>
            <a:endParaRPr lang="en-US" sz="2999">
              <a:solidFill>
                <a:srgbClr val="2D3880"/>
              </a:solidFill>
              <a:latin typeface="Calibri (MS) Bold"/>
            </a:endParaRPr>
          </a:p>
          <a:p>
            <a:pPr marL="647697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2D3880"/>
                </a:solidFill>
                <a:latin typeface="Calibri (MS)"/>
              </a:rPr>
              <a:t>Народна скупштина Републике Српске доноси законе, друге прописе и опште акте.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14863"/>
            <a:ext cx="5520700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Уставни оквир</a:t>
            </a:r>
          </a:p>
        </p:txBody>
      </p:sp>
      <p:sp>
        <p:nvSpPr>
          <p:cNvPr id="6" name="Freeform 6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14863"/>
            <a:ext cx="5520700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Законски оквир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02171"/>
            <a:ext cx="14292769" cy="576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6"/>
              </a:lnSpc>
            </a:pPr>
            <a:r>
              <a:rPr lang="en-US" sz="2697">
                <a:solidFill>
                  <a:srgbClr val="2D3880"/>
                </a:solidFill>
                <a:latin typeface="Calibri (MS)"/>
              </a:rPr>
              <a:t>Република Српска је, у складу са уставним овлашћењима датим Амандманом XXXII тачка 6. на члан 68. Устава Републике Српске, донијела низ закона којима је укинула друштвену својину на непокретностима које су предмет наведених закона и утврдила право својине и носиоце тог права:</a:t>
            </a:r>
          </a:p>
          <a:p>
            <a:pPr algn="l">
              <a:lnSpc>
                <a:spcPts val="4586"/>
              </a:lnSpc>
            </a:pPr>
            <a:endParaRPr lang="en-US" sz="2697">
              <a:solidFill>
                <a:srgbClr val="2D3880"/>
              </a:solidFill>
              <a:latin typeface="Calibri (MS)"/>
            </a:endParaRPr>
          </a:p>
          <a:p>
            <a:pPr marL="582437" lvl="1" indent="-291219" algn="l">
              <a:lnSpc>
                <a:spcPts val="4586"/>
              </a:lnSpc>
              <a:buFont typeface="Arial"/>
              <a:buChar char="•"/>
            </a:pPr>
            <a:r>
              <a:rPr lang="en-US" sz="2697">
                <a:solidFill>
                  <a:srgbClr val="2D3880"/>
                </a:solidFill>
                <a:latin typeface="Calibri (MS)"/>
              </a:rPr>
              <a:t>Закон о приватизацији државних станова, </a:t>
            </a:r>
          </a:p>
          <a:p>
            <a:pPr marL="582437" lvl="1" indent="-291219" algn="l">
              <a:lnSpc>
                <a:spcPts val="4586"/>
              </a:lnSpc>
              <a:buFont typeface="Arial"/>
              <a:buChar char="•"/>
            </a:pPr>
            <a:r>
              <a:rPr lang="en-US" sz="2697">
                <a:solidFill>
                  <a:srgbClr val="2D3880"/>
                </a:solidFill>
                <a:latin typeface="Calibri (MS)"/>
              </a:rPr>
              <a:t>Закон о приватизацији пословних зграда, пословних просторија и гаража,</a:t>
            </a:r>
          </a:p>
          <a:p>
            <a:pPr marL="582437" lvl="1" indent="-291219" algn="l">
              <a:lnSpc>
                <a:spcPts val="4586"/>
              </a:lnSpc>
              <a:buFont typeface="Arial"/>
              <a:buChar char="•"/>
            </a:pPr>
            <a:r>
              <a:rPr lang="en-US" sz="2697">
                <a:solidFill>
                  <a:srgbClr val="2D3880"/>
                </a:solidFill>
                <a:latin typeface="Calibri (MS)"/>
              </a:rPr>
              <a:t>Закон о приватизацији државног капитала у предузећима и </a:t>
            </a:r>
          </a:p>
          <a:p>
            <a:pPr marL="582437" lvl="1" indent="-291219" algn="l">
              <a:lnSpc>
                <a:spcPts val="4586"/>
              </a:lnSpc>
              <a:buFont typeface="Arial"/>
              <a:buChar char="•"/>
            </a:pPr>
            <a:r>
              <a:rPr lang="en-US" sz="2697">
                <a:solidFill>
                  <a:srgbClr val="2D3880"/>
                </a:solidFill>
                <a:latin typeface="Calibri (MS)"/>
              </a:rPr>
              <a:t>Закон о пољопривредним задругама.</a:t>
            </a:r>
          </a:p>
          <a:p>
            <a:pPr marL="582437" lvl="1" indent="-291219" algn="l">
              <a:lnSpc>
                <a:spcPts val="4586"/>
              </a:lnSpc>
              <a:buFont typeface="Arial"/>
              <a:buChar char="•"/>
            </a:pPr>
            <a:r>
              <a:rPr lang="en-US" sz="2697">
                <a:solidFill>
                  <a:srgbClr val="2D3880"/>
                </a:solidFill>
                <a:latin typeface="Calibri (MS)"/>
              </a:rPr>
              <a:t>Закон о узурпацијама и добровољачким компетенцијама</a:t>
            </a:r>
          </a:p>
        </p:txBody>
      </p:sp>
      <p:sp>
        <p:nvSpPr>
          <p:cNvPr id="5" name="Freeform 5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14863"/>
            <a:ext cx="5520700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>
                <a:solidFill>
                  <a:srgbClr val="2D3880"/>
                </a:solidFill>
                <a:latin typeface="Cormorant Garamond Bold Italics"/>
              </a:rPr>
              <a:t>Законски оквир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83121"/>
            <a:ext cx="14292769" cy="391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206" lvl="1" indent="-323603" algn="l">
              <a:lnSpc>
                <a:spcPts val="5096"/>
              </a:lnSpc>
              <a:buFont typeface="Arial"/>
              <a:buChar char="•"/>
            </a:pPr>
            <a:r>
              <a:rPr lang="en-US" sz="2997">
                <a:solidFill>
                  <a:srgbClr val="2D3880"/>
                </a:solidFill>
                <a:latin typeface="Calibri (MS)"/>
              </a:rPr>
              <a:t> Закон о грађевинском земљишту Републике Српске,  </a:t>
            </a:r>
          </a:p>
          <a:p>
            <a:pPr algn="l">
              <a:lnSpc>
                <a:spcPts val="4586"/>
              </a:lnSpc>
            </a:pPr>
            <a:endParaRPr lang="en-US" sz="2997">
              <a:solidFill>
                <a:srgbClr val="2D3880"/>
              </a:solidFill>
              <a:latin typeface="Calibri (MS)"/>
            </a:endParaRPr>
          </a:p>
          <a:p>
            <a:pPr algn="l">
              <a:lnSpc>
                <a:spcPts val="4246"/>
              </a:lnSpc>
            </a:pPr>
            <a:r>
              <a:rPr lang="en-US" sz="2497">
                <a:solidFill>
                  <a:srgbClr val="2D3880"/>
                </a:solidFill>
                <a:latin typeface="Calibri (MS)"/>
              </a:rPr>
              <a:t>којим су уређени својински односи на економски најврједнијем добру – грађевинском земљишту у бившој друштвеној својини, на начин што је неизграђено грађевинско земљиште, које је у друштвену својину прешло на основу одлука скупштина јединица локалне самоуправе и Закона о национализацији најамних зграда и грађевинског земљишта, који је бивша Федеративна Народна Република Југославија донијела 1958. године, враћено ранијим власницима, тј. њиховим правним сљедницима. </a:t>
            </a:r>
          </a:p>
        </p:txBody>
      </p:sp>
      <p:sp>
        <p:nvSpPr>
          <p:cNvPr id="5" name="Freeform 5"/>
          <p:cNvSpPr/>
          <p:nvPr/>
        </p:nvSpPr>
        <p:spPr>
          <a:xfrm>
            <a:off x="15716250" y="8435011"/>
            <a:ext cx="2460510" cy="1646577"/>
          </a:xfrm>
          <a:custGeom>
            <a:avLst/>
            <a:gdLst/>
            <a:ahLst/>
            <a:cxnLst/>
            <a:rect l="l" t="t" r="r" b="b"/>
            <a:pathLst>
              <a:path w="2460510" h="1646577">
                <a:moveTo>
                  <a:pt x="0" y="0"/>
                </a:moveTo>
                <a:lnTo>
                  <a:pt x="2460510" y="0"/>
                </a:lnTo>
                <a:lnTo>
                  <a:pt x="2460510" y="1646578"/>
                </a:lnTo>
                <a:lnTo>
                  <a:pt x="0" y="1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1454</Words>
  <Application>Microsoft Office PowerPoint</Application>
  <PresentationFormat>Custom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(MS)</vt:lpstr>
      <vt:lpstr>Calibri (MS) Bold</vt:lpstr>
      <vt:lpstr>Cormorant Garamond</vt:lpstr>
      <vt:lpstr>Cormorant Garamond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РЕПУБЛИЧКА УПРАВА ЗА ГЕОДЕТСКЕ И ИМОВИНСКО ПРАВНЕ ПОСЛОВЕ</dc:title>
  <dc:creator>Darinka Mihajilo</dc:creator>
  <cp:lastModifiedBy>Radevuk</cp:lastModifiedBy>
  <cp:revision>7</cp:revision>
  <dcterms:created xsi:type="dcterms:W3CDTF">2006-08-16T00:00:00Z</dcterms:created>
  <dcterms:modified xsi:type="dcterms:W3CDTF">2025-02-24T10:01:19Z</dcterms:modified>
  <dc:identifier>DAGI-BgSxjw</dc:identifier>
</cp:coreProperties>
</file>